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Barlow"/>
      <p:regular r:id="rId18"/>
    </p:embeddedFont>
    <p:embeddedFont>
      <p:font typeface="Barlow"/>
      <p:regular r:id="rId19"/>
    </p:embeddedFont>
    <p:embeddedFont>
      <p:font typeface="Barlow"/>
      <p:regular r:id="rId20"/>
    </p:embeddedFont>
    <p:embeddedFont>
      <p:font typeface="Barlow"/>
      <p:regular r:id="rId21"/>
    </p:embeddedFont>
    <p:embeddedFont>
      <p:font typeface="Montserrat"/>
      <p:regular r:id="rId22"/>
    </p:embeddedFont>
    <p:embeddedFont>
      <p:font typeface="Montserrat"/>
      <p:regular r:id="rId23"/>
    </p:embeddedFont>
    <p:embeddedFont>
      <p:font typeface="Montserrat"/>
      <p:regular r:id="rId24"/>
    </p:embeddedFont>
    <p:embeddedFont>
      <p:font typeface="Montserra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758309" y="2832140"/>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TASK-6 [Case Study]</a:t>
            </a:r>
            <a:endParaRPr lang="en-US" sz="4450" dirty="0"/>
          </a:p>
        </p:txBody>
      </p:sp>
      <p:sp>
        <p:nvSpPr>
          <p:cNvPr id="3" name="Text 1"/>
          <p:cNvSpPr/>
          <p:nvPr/>
        </p:nvSpPr>
        <p:spPr>
          <a:xfrm>
            <a:off x="758309" y="3869769"/>
            <a:ext cx="131137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Velpuri Mohit Sai Surya                                                                                                                                                     </a:t>
            </a:r>
            <a:endParaRPr lang="en-US" sz="1700" dirty="0"/>
          </a:p>
        </p:txBody>
      </p:sp>
      <p:sp>
        <p:nvSpPr>
          <p:cNvPr id="4" name="Text 2"/>
          <p:cNvSpPr/>
          <p:nvPr/>
        </p:nvSpPr>
        <p:spPr>
          <a:xfrm>
            <a:off x="758309" y="4460200"/>
            <a:ext cx="131137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AP22110010704                                                                                                                                                                                                                             </a:t>
            </a:r>
            <a:endParaRPr lang="en-US" sz="1700" dirty="0"/>
          </a:p>
        </p:txBody>
      </p:sp>
      <p:sp>
        <p:nvSpPr>
          <p:cNvPr id="5" name="Text 3"/>
          <p:cNvSpPr/>
          <p:nvPr/>
        </p:nvSpPr>
        <p:spPr>
          <a:xfrm>
            <a:off x="758309" y="5050631"/>
            <a:ext cx="131137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CSE-0                                                                                                                                                                                                                                                            </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0554" y="780098"/>
            <a:ext cx="7672864" cy="583168"/>
          </a:xfrm>
          <a:prstGeom prst="rect">
            <a:avLst/>
          </a:prstGeom>
          <a:noFill/>
          <a:ln/>
        </p:spPr>
        <p:txBody>
          <a:bodyPr wrap="none" lIns="0" tIns="0" rIns="0" bIns="0" rtlCol="0" anchor="t"/>
          <a:lstStyle/>
          <a:p>
            <a:pPr indent="0" marL="0">
              <a:lnSpc>
                <a:spcPts val="4550"/>
              </a:lnSpc>
              <a:buNone/>
            </a:pPr>
            <a:r>
              <a:rPr lang="en-US" sz="3650" b="1" dirty="0">
                <a:solidFill>
                  <a:srgbClr val="9998FF"/>
                </a:solidFill>
                <a:latin typeface="Barlow Bold" pitchFamily="34" charset="0"/>
                <a:ea typeface="Barlow Bold" pitchFamily="34" charset="-122"/>
                <a:cs typeface="Barlow Bold" pitchFamily="34" charset="-120"/>
              </a:rPr>
              <a:t>Conclusion and Future Improvements</a:t>
            </a:r>
            <a:endParaRPr lang="en-US" sz="3650" dirty="0"/>
          </a:p>
        </p:txBody>
      </p:sp>
      <p:pic>
        <p:nvPicPr>
          <p:cNvPr id="4" name="Image 1" descr="preencoded.png">    </p:cNvPr>
          <p:cNvPicPr>
            <a:picLocks noChangeAspect="1"/>
          </p:cNvPicPr>
          <p:nvPr/>
        </p:nvPicPr>
        <p:blipFill>
          <a:blip r:embed="rId2"/>
          <a:stretch>
            <a:fillRect/>
          </a:stretch>
        </p:blipFill>
        <p:spPr>
          <a:xfrm>
            <a:off x="620554" y="1629132"/>
            <a:ext cx="443270" cy="443270"/>
          </a:xfrm>
          <a:prstGeom prst="rect">
            <a:avLst/>
          </a:prstGeom>
        </p:spPr>
      </p:pic>
      <p:sp>
        <p:nvSpPr>
          <p:cNvPr id="5" name="Text 1"/>
          <p:cNvSpPr/>
          <p:nvPr/>
        </p:nvSpPr>
        <p:spPr>
          <a:xfrm>
            <a:off x="620554" y="2249686"/>
            <a:ext cx="3192423" cy="291465"/>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Personalized User Experiences</a:t>
            </a:r>
            <a:endParaRPr lang="en-US" sz="1800" dirty="0"/>
          </a:p>
        </p:txBody>
      </p:sp>
      <p:sp>
        <p:nvSpPr>
          <p:cNvPr id="6" name="Text 2"/>
          <p:cNvSpPr/>
          <p:nvPr/>
        </p:nvSpPr>
        <p:spPr>
          <a:xfrm>
            <a:off x="620554" y="2647474"/>
            <a:ext cx="7902893" cy="567214"/>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Continuously refining algorithms to provide tailored recommendations based on individual preferences and career goals.</a:t>
            </a:r>
            <a:endParaRPr lang="en-US" sz="1350" dirty="0"/>
          </a:p>
        </p:txBody>
      </p:sp>
      <p:pic>
        <p:nvPicPr>
          <p:cNvPr id="7" name="Image 2" descr="preencoded.png">    </p:cNvPr>
          <p:cNvPicPr>
            <a:picLocks noChangeAspect="1"/>
          </p:cNvPicPr>
          <p:nvPr/>
        </p:nvPicPr>
        <p:blipFill>
          <a:blip r:embed="rId3"/>
          <a:stretch>
            <a:fillRect/>
          </a:stretch>
        </p:blipFill>
        <p:spPr>
          <a:xfrm>
            <a:off x="620554" y="3746540"/>
            <a:ext cx="443270" cy="443270"/>
          </a:xfrm>
          <a:prstGeom prst="rect">
            <a:avLst/>
          </a:prstGeom>
        </p:spPr>
      </p:pic>
      <p:sp>
        <p:nvSpPr>
          <p:cNvPr id="8" name="Text 3"/>
          <p:cNvSpPr/>
          <p:nvPr/>
        </p:nvSpPr>
        <p:spPr>
          <a:xfrm>
            <a:off x="620554" y="4367093"/>
            <a:ext cx="2740700" cy="291465"/>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Enhanced Data Integration</a:t>
            </a:r>
            <a:endParaRPr lang="en-US" sz="1800" dirty="0"/>
          </a:p>
        </p:txBody>
      </p:sp>
      <p:sp>
        <p:nvSpPr>
          <p:cNvPr id="9" name="Text 4"/>
          <p:cNvSpPr/>
          <p:nvPr/>
        </p:nvSpPr>
        <p:spPr>
          <a:xfrm>
            <a:off x="620554" y="4764881"/>
            <a:ext cx="7902893" cy="567214"/>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Integrating data from diverse sources, including social media, professional networks, and online learning platforms.</a:t>
            </a:r>
            <a:endParaRPr lang="en-US" sz="1350" dirty="0"/>
          </a:p>
        </p:txBody>
      </p:sp>
      <p:pic>
        <p:nvPicPr>
          <p:cNvPr id="10" name="Image 3" descr="preencoded.png">    </p:cNvPr>
          <p:cNvPicPr>
            <a:picLocks noChangeAspect="1"/>
          </p:cNvPicPr>
          <p:nvPr/>
        </p:nvPicPr>
        <p:blipFill>
          <a:blip r:embed="rId4"/>
          <a:stretch>
            <a:fillRect/>
          </a:stretch>
        </p:blipFill>
        <p:spPr>
          <a:xfrm>
            <a:off x="620554" y="5863947"/>
            <a:ext cx="443270" cy="443270"/>
          </a:xfrm>
          <a:prstGeom prst="rect">
            <a:avLst/>
          </a:prstGeom>
        </p:spPr>
      </p:pic>
      <p:sp>
        <p:nvSpPr>
          <p:cNvPr id="11" name="Text 5"/>
          <p:cNvSpPr/>
          <p:nvPr/>
        </p:nvSpPr>
        <p:spPr>
          <a:xfrm>
            <a:off x="620554" y="6484501"/>
            <a:ext cx="4132183" cy="291465"/>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Advanced Machine Learning Techniques</a:t>
            </a:r>
            <a:endParaRPr lang="en-US" sz="1800" dirty="0"/>
          </a:p>
        </p:txBody>
      </p:sp>
      <p:sp>
        <p:nvSpPr>
          <p:cNvPr id="12" name="Text 6"/>
          <p:cNvSpPr/>
          <p:nvPr/>
        </p:nvSpPr>
        <p:spPr>
          <a:xfrm>
            <a:off x="620554" y="6882289"/>
            <a:ext cx="7902893" cy="567214"/>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Exploring emerging machine learning techniques, such as deep learning and natural language processing, to improve recommendation accuracy and relevance.</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58309" y="3422571"/>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Thank You</a:t>
            </a:r>
            <a:endParaRPr lang="en-US" sz="4450" dirty="0"/>
          </a:p>
        </p:txBody>
      </p:sp>
      <p:sp>
        <p:nvSpPr>
          <p:cNvPr id="3" name="Text 1"/>
          <p:cNvSpPr/>
          <p:nvPr/>
        </p:nvSpPr>
        <p:spPr>
          <a:xfrm>
            <a:off x="758309" y="4460200"/>
            <a:ext cx="1311378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 hope this case study has provided valuable insights into the workings and potential of job recommendation systems.</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869990"/>
            <a:ext cx="8961596"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WHAT IS RECOMMENDER SYSTEM??</a:t>
            </a:r>
            <a:endParaRPr lang="en-US" sz="4450" dirty="0"/>
          </a:p>
        </p:txBody>
      </p:sp>
      <p:sp>
        <p:nvSpPr>
          <p:cNvPr id="3" name="Text 1"/>
          <p:cNvSpPr/>
          <p:nvPr/>
        </p:nvSpPr>
        <p:spPr>
          <a:xfrm>
            <a:off x="758309" y="2015966"/>
            <a:ext cx="13113782" cy="17335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 recommendation system in machine learning is an application that suggests relevant items—such as products, movies, articles, or job postings—to users based on their preferences and behavior. By learning from past user interactions and item characteristics, recommendation systems help filter vast amounts of information, providing personalized suggestions. These systems are used in many online platforms like e-commerce websites, streaming services, social media, and job boards to improve user experience and engagement.</a:t>
            </a:r>
            <a:endParaRPr lang="en-US" sz="1700" dirty="0"/>
          </a:p>
        </p:txBody>
      </p:sp>
      <p:sp>
        <p:nvSpPr>
          <p:cNvPr id="4" name="Text 2"/>
          <p:cNvSpPr/>
          <p:nvPr/>
        </p:nvSpPr>
        <p:spPr>
          <a:xfrm>
            <a:off x="758309" y="4074438"/>
            <a:ext cx="4561284" cy="570071"/>
          </a:xfrm>
          <a:prstGeom prst="rect">
            <a:avLst/>
          </a:prstGeom>
          <a:noFill/>
          <a:ln/>
        </p:spPr>
        <p:txBody>
          <a:bodyPr wrap="none" lIns="0" tIns="0" rIns="0" bIns="0" rtlCol="0" anchor="t"/>
          <a:lstStyle/>
          <a:p>
            <a:pPr indent="0" marL="0">
              <a:lnSpc>
                <a:spcPts val="4450"/>
              </a:lnSpc>
              <a:buNone/>
            </a:pPr>
            <a:r>
              <a:rPr lang="en-US" sz="3550" b="1" dirty="0">
                <a:solidFill>
                  <a:srgbClr val="9998FF"/>
                </a:solidFill>
                <a:latin typeface="Barlow Bold" pitchFamily="34" charset="0"/>
                <a:ea typeface="Barlow Bold" pitchFamily="34" charset="-122"/>
                <a:cs typeface="Barlow Bold" pitchFamily="34" charset="-120"/>
              </a:rPr>
              <a:t>TYPES:</a:t>
            </a:r>
            <a:endParaRPr lang="en-US" sz="3550" dirty="0"/>
          </a:p>
        </p:txBody>
      </p:sp>
      <p:sp>
        <p:nvSpPr>
          <p:cNvPr id="5" name="Text 3"/>
          <p:cNvSpPr/>
          <p:nvPr/>
        </p:nvSpPr>
        <p:spPr>
          <a:xfrm>
            <a:off x="758309" y="4969431"/>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→Content based </a:t>
            </a:r>
            <a:endParaRPr lang="en-US" sz="2200" dirty="0"/>
          </a:p>
        </p:txBody>
      </p:sp>
      <p:sp>
        <p:nvSpPr>
          <p:cNvPr id="6" name="Text 4"/>
          <p:cNvSpPr/>
          <p:nvPr/>
        </p:nvSpPr>
        <p:spPr>
          <a:xfrm>
            <a:off x="758309" y="5650587"/>
            <a:ext cx="3023711"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→Collaborative filtering</a:t>
            </a:r>
            <a:endParaRPr lang="en-US" sz="2200" dirty="0"/>
          </a:p>
        </p:txBody>
      </p:sp>
      <p:sp>
        <p:nvSpPr>
          <p:cNvPr id="7" name="Text 5"/>
          <p:cNvSpPr/>
          <p:nvPr/>
        </p:nvSpPr>
        <p:spPr>
          <a:xfrm>
            <a:off x="758309" y="6331744"/>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 →Hybrid Approaches</a:t>
            </a:r>
            <a:endParaRPr lang="en-US" sz="2200" dirty="0"/>
          </a:p>
        </p:txBody>
      </p:sp>
      <p:sp>
        <p:nvSpPr>
          <p:cNvPr id="8" name="Text 6"/>
          <p:cNvSpPr/>
          <p:nvPr/>
        </p:nvSpPr>
        <p:spPr>
          <a:xfrm>
            <a:off x="758309" y="7012900"/>
            <a:ext cx="13113782" cy="346710"/>
          </a:xfrm>
          <a:prstGeom prst="rect">
            <a:avLst/>
          </a:prstGeom>
          <a:noFill/>
          <a:ln/>
        </p:spPr>
        <p:txBody>
          <a:bodyPr wrap="none" lIns="0" tIns="0" rIns="0" bIns="0" rtlCol="0" anchor="t"/>
          <a:lstStyle/>
          <a:p>
            <a:pPr indent="0" marL="0">
              <a:lnSpc>
                <a:spcPts val="2700"/>
              </a:lnSpc>
              <a:buNone/>
            </a:pP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118354"/>
            <a:ext cx="7627382" cy="3934301"/>
          </a:xfrm>
          <a:prstGeom prst="rect">
            <a:avLst/>
          </a:prstGeom>
          <a:noFill/>
          <a:ln/>
        </p:spPr>
        <p:txBody>
          <a:bodyPr wrap="square" lIns="0" tIns="0" rIns="0" bIns="0" rtlCol="0" anchor="t"/>
          <a:lstStyle/>
          <a:p>
            <a:pPr indent="0" marL="0">
              <a:lnSpc>
                <a:spcPts val="7700"/>
              </a:lnSpc>
              <a:buNone/>
            </a:pPr>
            <a:r>
              <a:rPr lang="en-US" sz="6150" b="1" dirty="0">
                <a:solidFill>
                  <a:srgbClr val="9998FF"/>
                </a:solidFill>
                <a:latin typeface="Barlow Bold" pitchFamily="34" charset="0"/>
                <a:ea typeface="Barlow Bold" pitchFamily="34" charset="-122"/>
                <a:cs typeface="Barlow Bold" pitchFamily="34" charset="-120"/>
              </a:rPr>
              <a:t>Job Recommendation System in Machine Learning</a:t>
            </a:r>
            <a:endParaRPr lang="en-US" sz="6150" dirty="0"/>
          </a:p>
        </p:txBody>
      </p:sp>
      <p:sp>
        <p:nvSpPr>
          <p:cNvPr id="4" name="Text 1"/>
          <p:cNvSpPr/>
          <p:nvPr/>
        </p:nvSpPr>
        <p:spPr>
          <a:xfrm>
            <a:off x="758309" y="5377577"/>
            <a:ext cx="7627382" cy="17335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 today's competitive job market, finding the perfect job is a daunting task. Job recommendation systems, powered by machine learning, are revolutionizing the way we search for and apply to jobs. This case study explores the workings of these systems, highlighting their key components, benefits, and potential for improvement.</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825222"/>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Machine Learning Algorithms for Recommendations</a:t>
            </a:r>
            <a:endParaRPr lang="en-US" sz="4450" dirty="0"/>
          </a:p>
        </p:txBody>
      </p:sp>
      <p:sp>
        <p:nvSpPr>
          <p:cNvPr id="4" name="Shape 1"/>
          <p:cNvSpPr/>
          <p:nvPr/>
        </p:nvSpPr>
        <p:spPr>
          <a:xfrm>
            <a:off x="758309" y="2575560"/>
            <a:ext cx="3705463" cy="2652832"/>
          </a:xfrm>
          <a:prstGeom prst="roundRect">
            <a:avLst>
              <a:gd name="adj" fmla="val 7350"/>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974884" y="2792135"/>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Collaborative Filtering</a:t>
            </a:r>
            <a:endParaRPr lang="en-US" sz="2200" dirty="0"/>
          </a:p>
        </p:txBody>
      </p:sp>
      <p:sp>
        <p:nvSpPr>
          <p:cNvPr id="6" name="Text 3"/>
          <p:cNvSpPr/>
          <p:nvPr/>
        </p:nvSpPr>
        <p:spPr>
          <a:xfrm>
            <a:off x="974884" y="3278267"/>
            <a:ext cx="3272314" cy="17335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This approach uses past user behavior and ratings to recommend similar jobs based on the preferences of other users.</a:t>
            </a:r>
            <a:endParaRPr lang="en-US" sz="1700" dirty="0"/>
          </a:p>
        </p:txBody>
      </p:sp>
      <p:sp>
        <p:nvSpPr>
          <p:cNvPr id="7" name="Shape 4"/>
          <p:cNvSpPr/>
          <p:nvPr/>
        </p:nvSpPr>
        <p:spPr>
          <a:xfrm>
            <a:off x="4680347" y="2575560"/>
            <a:ext cx="3705463" cy="2652832"/>
          </a:xfrm>
          <a:prstGeom prst="roundRect">
            <a:avLst>
              <a:gd name="adj" fmla="val 7350"/>
            </a:avLst>
          </a:prstGeom>
          <a:solidFill>
            <a:srgbClr val="282C32"/>
          </a:solidFill>
          <a:ln/>
          <a:effectLst>
            <a:outerShdw sx="100000" sy="100000" kx="0" ky="0" algn="bl" rotWithShape="0" blurRad="53340" dist="26670" dir="13500000">
              <a:srgbClr val="ffffff">
                <a:alpha val="10000"/>
              </a:srgbClr>
            </a:outerShdw>
          </a:effectLst>
        </p:spPr>
      </p:sp>
      <p:sp>
        <p:nvSpPr>
          <p:cNvPr id="8" name="Text 5"/>
          <p:cNvSpPr/>
          <p:nvPr/>
        </p:nvSpPr>
        <p:spPr>
          <a:xfrm>
            <a:off x="4896922" y="2792135"/>
            <a:ext cx="3031927"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Content-Based Filtering</a:t>
            </a:r>
            <a:endParaRPr lang="en-US" sz="2200" dirty="0"/>
          </a:p>
        </p:txBody>
      </p:sp>
      <p:sp>
        <p:nvSpPr>
          <p:cNvPr id="9" name="Text 6"/>
          <p:cNvSpPr/>
          <p:nvPr/>
        </p:nvSpPr>
        <p:spPr>
          <a:xfrm>
            <a:off x="4896922" y="3278267"/>
            <a:ext cx="3272314" cy="17335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Recommendations are generated by comparing user profiles with job descriptions, focusing on relevant skills, experience, and interests.</a:t>
            </a:r>
            <a:endParaRPr lang="en-US" sz="1700" dirty="0"/>
          </a:p>
        </p:txBody>
      </p:sp>
      <p:sp>
        <p:nvSpPr>
          <p:cNvPr id="10" name="Shape 7"/>
          <p:cNvSpPr/>
          <p:nvPr/>
        </p:nvSpPr>
        <p:spPr>
          <a:xfrm>
            <a:off x="758309" y="5444966"/>
            <a:ext cx="7627382" cy="1959412"/>
          </a:xfrm>
          <a:prstGeom prst="roundRect">
            <a:avLst>
              <a:gd name="adj" fmla="val 9952"/>
            </a:avLst>
          </a:prstGeom>
          <a:solidFill>
            <a:srgbClr val="282C32"/>
          </a:solidFill>
          <a:ln/>
          <a:effectLst>
            <a:outerShdw sx="100000" sy="100000" kx="0" ky="0" algn="bl" rotWithShape="0" blurRad="53340" dist="26670" dir="13500000">
              <a:srgbClr val="ffffff">
                <a:alpha val="10000"/>
              </a:srgbClr>
            </a:outerShdw>
          </a:effectLst>
        </p:spPr>
      </p:sp>
      <p:sp>
        <p:nvSpPr>
          <p:cNvPr id="11" name="Text 8"/>
          <p:cNvSpPr/>
          <p:nvPr/>
        </p:nvSpPr>
        <p:spPr>
          <a:xfrm>
            <a:off x="974884" y="5661541"/>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Hybrid Models</a:t>
            </a:r>
            <a:endParaRPr lang="en-US" sz="2200" dirty="0"/>
          </a:p>
        </p:txBody>
      </p:sp>
      <p:sp>
        <p:nvSpPr>
          <p:cNvPr id="12" name="Text 9"/>
          <p:cNvSpPr/>
          <p:nvPr/>
        </p:nvSpPr>
        <p:spPr>
          <a:xfrm>
            <a:off x="974884" y="6147673"/>
            <a:ext cx="7194233"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Combining both collaborative and content-based filtering techniques to provide a more comprehensive and accurate recommendation experience.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836533"/>
            <a:ext cx="7627382" cy="1425416"/>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Introduction to Job Recommendation Systems</a:t>
            </a:r>
            <a:endParaRPr lang="en-US" sz="4450" dirty="0"/>
          </a:p>
        </p:txBody>
      </p:sp>
      <p:sp>
        <p:nvSpPr>
          <p:cNvPr id="4" name="Shape 1"/>
          <p:cNvSpPr/>
          <p:nvPr/>
        </p:nvSpPr>
        <p:spPr>
          <a:xfrm>
            <a:off x="6244709" y="2830592"/>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6427827" y="2903220"/>
            <a:ext cx="121087"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1</a:t>
            </a:r>
            <a:endParaRPr lang="en-US" sz="2650" dirty="0"/>
          </a:p>
        </p:txBody>
      </p:sp>
      <p:sp>
        <p:nvSpPr>
          <p:cNvPr id="6" name="Text 3"/>
          <p:cNvSpPr/>
          <p:nvPr/>
        </p:nvSpPr>
        <p:spPr>
          <a:xfrm>
            <a:off x="6948726" y="2830592"/>
            <a:ext cx="3001447" cy="712470"/>
          </a:xfrm>
          <a:prstGeom prst="rect">
            <a:avLst/>
          </a:prstGeom>
          <a:noFill/>
          <a:ln/>
        </p:spPr>
        <p:txBody>
          <a:bodyPr wrap="squar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Personalized Recommendations</a:t>
            </a:r>
            <a:endParaRPr lang="en-US" sz="2200" dirty="0"/>
          </a:p>
        </p:txBody>
      </p:sp>
      <p:sp>
        <p:nvSpPr>
          <p:cNvPr id="7" name="Text 4"/>
          <p:cNvSpPr/>
          <p:nvPr/>
        </p:nvSpPr>
        <p:spPr>
          <a:xfrm>
            <a:off x="6948726" y="3672959"/>
            <a:ext cx="3001447" cy="208026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Job recommendation systems leverage user profiles, job descriptions, and past interactions to generate tailored recommendations.</a:t>
            </a:r>
            <a:endParaRPr lang="en-US" sz="1700" dirty="0"/>
          </a:p>
        </p:txBody>
      </p:sp>
      <p:sp>
        <p:nvSpPr>
          <p:cNvPr id="8" name="Shape 5"/>
          <p:cNvSpPr/>
          <p:nvPr/>
        </p:nvSpPr>
        <p:spPr>
          <a:xfrm>
            <a:off x="10166747" y="2830592"/>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9" name="Text 6"/>
          <p:cNvSpPr/>
          <p:nvPr/>
        </p:nvSpPr>
        <p:spPr>
          <a:xfrm>
            <a:off x="10314623" y="2903220"/>
            <a:ext cx="191572"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2</a:t>
            </a:r>
            <a:endParaRPr lang="en-US" sz="2650" dirty="0"/>
          </a:p>
        </p:txBody>
      </p:sp>
      <p:sp>
        <p:nvSpPr>
          <p:cNvPr id="10" name="Text 7"/>
          <p:cNvSpPr/>
          <p:nvPr/>
        </p:nvSpPr>
        <p:spPr>
          <a:xfrm>
            <a:off x="10870763" y="2830592"/>
            <a:ext cx="3001447" cy="712470"/>
          </a:xfrm>
          <a:prstGeom prst="rect">
            <a:avLst/>
          </a:prstGeom>
          <a:noFill/>
          <a:ln/>
        </p:spPr>
        <p:txBody>
          <a:bodyPr wrap="squar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Improved Job Search Efficiency</a:t>
            </a:r>
            <a:endParaRPr lang="en-US" sz="2200" dirty="0"/>
          </a:p>
        </p:txBody>
      </p:sp>
      <p:sp>
        <p:nvSpPr>
          <p:cNvPr id="11" name="Text 8"/>
          <p:cNvSpPr/>
          <p:nvPr/>
        </p:nvSpPr>
        <p:spPr>
          <a:xfrm>
            <a:off x="10870763" y="3672959"/>
            <a:ext cx="3001447" cy="208026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These systems streamline the job search process, filtering out irrelevant opportunities and presenting a curated selection.</a:t>
            </a:r>
            <a:endParaRPr lang="en-US" sz="1700" dirty="0"/>
          </a:p>
        </p:txBody>
      </p:sp>
      <p:sp>
        <p:nvSpPr>
          <p:cNvPr id="12" name="Shape 9"/>
          <p:cNvSpPr/>
          <p:nvPr/>
        </p:nvSpPr>
        <p:spPr>
          <a:xfrm>
            <a:off x="6244709" y="6213515"/>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3" name="Text 10"/>
          <p:cNvSpPr/>
          <p:nvPr/>
        </p:nvSpPr>
        <p:spPr>
          <a:xfrm>
            <a:off x="6396037" y="6286143"/>
            <a:ext cx="184666" cy="34206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Bold" pitchFamily="34" charset="0"/>
                <a:ea typeface="Barlow Bold" pitchFamily="34" charset="-122"/>
                <a:cs typeface="Barlow Bold" pitchFamily="34" charset="-120"/>
              </a:rPr>
              <a:t>3</a:t>
            </a:r>
            <a:endParaRPr lang="en-US" sz="2650" dirty="0"/>
          </a:p>
        </p:txBody>
      </p:sp>
      <p:sp>
        <p:nvSpPr>
          <p:cNvPr id="14" name="Text 11"/>
          <p:cNvSpPr/>
          <p:nvPr/>
        </p:nvSpPr>
        <p:spPr>
          <a:xfrm>
            <a:off x="6948726" y="6213515"/>
            <a:ext cx="3716655" cy="356235"/>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Enhanced Matching Accuracy</a:t>
            </a:r>
            <a:endParaRPr lang="en-US" sz="2200" dirty="0"/>
          </a:p>
        </p:txBody>
      </p:sp>
      <p:sp>
        <p:nvSpPr>
          <p:cNvPr id="15" name="Text 12"/>
          <p:cNvSpPr/>
          <p:nvPr/>
        </p:nvSpPr>
        <p:spPr>
          <a:xfrm>
            <a:off x="6948726" y="6699647"/>
            <a:ext cx="6923365"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Algorithms analyze vast amounts of data to identify jobs that closely align with user skills, experience, and preferences.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1776770"/>
            <a:ext cx="8656558"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Data Collection and Preprocessing</a:t>
            </a:r>
            <a:endParaRPr lang="en-US" sz="4450" dirty="0"/>
          </a:p>
        </p:txBody>
      </p:sp>
      <p:sp>
        <p:nvSpPr>
          <p:cNvPr id="3" name="Text 1"/>
          <p:cNvSpPr/>
          <p:nvPr/>
        </p:nvSpPr>
        <p:spPr>
          <a:xfrm>
            <a:off x="758309" y="3030974"/>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User Data</a:t>
            </a:r>
            <a:endParaRPr lang="en-US" sz="2200" dirty="0"/>
          </a:p>
        </p:txBody>
      </p:sp>
      <p:sp>
        <p:nvSpPr>
          <p:cNvPr id="4" name="Text 2"/>
          <p:cNvSpPr/>
          <p:nvPr/>
        </p:nvSpPr>
        <p:spPr>
          <a:xfrm>
            <a:off x="758309" y="3603784"/>
            <a:ext cx="4018359" cy="104013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This includes information about skills, experience, education, career goals, and job search history.</a:t>
            </a:r>
            <a:endParaRPr lang="en-US" sz="1700" dirty="0"/>
          </a:p>
        </p:txBody>
      </p:sp>
      <p:sp>
        <p:nvSpPr>
          <p:cNvPr id="5" name="Text 3"/>
          <p:cNvSpPr/>
          <p:nvPr/>
        </p:nvSpPr>
        <p:spPr>
          <a:xfrm>
            <a:off x="758309" y="4838819"/>
            <a:ext cx="4018359" cy="346710"/>
          </a:xfrm>
          <a:prstGeom prst="rect">
            <a:avLst/>
          </a:prstGeom>
          <a:noFill/>
          <a:ln/>
        </p:spPr>
        <p:txBody>
          <a:bodyPr wrap="none" lIns="0" tIns="0" rIns="0" bIns="0" rtlCol="0" anchor="t"/>
          <a:lstStyle/>
          <a:p>
            <a:pPr algn="l" marL="342900" indent="-342900">
              <a:lnSpc>
                <a:spcPts val="2700"/>
              </a:lnSpc>
              <a:buSzPct val="100000"/>
              <a:buFont typeface="+mj-lt"/>
              <a:buAutoNum type="arabicPeriod" startAt="1"/>
            </a:pPr>
            <a:r>
              <a:rPr lang="en-US" sz="1700" dirty="0">
                <a:solidFill>
                  <a:srgbClr val="EEEFF5"/>
                </a:solidFill>
                <a:latin typeface="Montserrat" pitchFamily="34" charset="0"/>
                <a:ea typeface="Montserrat" pitchFamily="34" charset="-122"/>
                <a:cs typeface="Montserrat" pitchFamily="34" charset="-120"/>
              </a:rPr>
              <a:t>Skills</a:t>
            </a:r>
            <a:endParaRPr lang="en-US" sz="1700" dirty="0"/>
          </a:p>
        </p:txBody>
      </p:sp>
      <p:sp>
        <p:nvSpPr>
          <p:cNvPr id="6" name="Text 4"/>
          <p:cNvSpPr/>
          <p:nvPr/>
        </p:nvSpPr>
        <p:spPr>
          <a:xfrm>
            <a:off x="758309" y="5261253"/>
            <a:ext cx="4018359" cy="346710"/>
          </a:xfrm>
          <a:prstGeom prst="rect">
            <a:avLst/>
          </a:prstGeom>
          <a:noFill/>
          <a:ln/>
        </p:spPr>
        <p:txBody>
          <a:bodyPr wrap="none" lIns="0" tIns="0" rIns="0" bIns="0" rtlCol="0" anchor="t"/>
          <a:lstStyle/>
          <a:p>
            <a:pPr algn="l" marL="342900" indent="-342900">
              <a:lnSpc>
                <a:spcPts val="2700"/>
              </a:lnSpc>
              <a:buSzPct val="100000"/>
              <a:buFont typeface="+mj-lt"/>
              <a:buAutoNum type="arabicPeriod" startAt="2"/>
            </a:pPr>
            <a:r>
              <a:rPr lang="en-US" sz="1700" dirty="0">
                <a:solidFill>
                  <a:srgbClr val="EEEFF5"/>
                </a:solidFill>
                <a:latin typeface="Montserrat" pitchFamily="34" charset="0"/>
                <a:ea typeface="Montserrat" pitchFamily="34" charset="-122"/>
                <a:cs typeface="Montserrat" pitchFamily="34" charset="-120"/>
              </a:rPr>
              <a:t>Experience</a:t>
            </a:r>
            <a:endParaRPr lang="en-US" sz="1700" dirty="0"/>
          </a:p>
        </p:txBody>
      </p:sp>
      <p:sp>
        <p:nvSpPr>
          <p:cNvPr id="7" name="Text 5"/>
          <p:cNvSpPr/>
          <p:nvPr/>
        </p:nvSpPr>
        <p:spPr>
          <a:xfrm>
            <a:off x="758309" y="5683687"/>
            <a:ext cx="4018359" cy="346710"/>
          </a:xfrm>
          <a:prstGeom prst="rect">
            <a:avLst/>
          </a:prstGeom>
          <a:noFill/>
          <a:ln/>
        </p:spPr>
        <p:txBody>
          <a:bodyPr wrap="none" lIns="0" tIns="0" rIns="0" bIns="0" rtlCol="0" anchor="t"/>
          <a:lstStyle/>
          <a:p>
            <a:pPr algn="l" marL="342900" indent="-342900">
              <a:lnSpc>
                <a:spcPts val="2700"/>
              </a:lnSpc>
              <a:buSzPct val="100000"/>
              <a:buFont typeface="+mj-lt"/>
              <a:buAutoNum type="arabicPeriod" startAt="3"/>
            </a:pPr>
            <a:r>
              <a:rPr lang="en-US" sz="1700" dirty="0">
                <a:solidFill>
                  <a:srgbClr val="EEEFF5"/>
                </a:solidFill>
                <a:latin typeface="Montserrat" pitchFamily="34" charset="0"/>
                <a:ea typeface="Montserrat" pitchFamily="34" charset="-122"/>
                <a:cs typeface="Montserrat" pitchFamily="34" charset="-120"/>
              </a:rPr>
              <a:t>Education</a:t>
            </a:r>
            <a:endParaRPr lang="en-US" sz="1700" dirty="0"/>
          </a:p>
        </p:txBody>
      </p:sp>
      <p:sp>
        <p:nvSpPr>
          <p:cNvPr id="8" name="Text 6"/>
          <p:cNvSpPr/>
          <p:nvPr/>
        </p:nvSpPr>
        <p:spPr>
          <a:xfrm>
            <a:off x="5312926" y="3030974"/>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Job Data</a:t>
            </a:r>
            <a:endParaRPr lang="en-US" sz="2200" dirty="0"/>
          </a:p>
        </p:txBody>
      </p:sp>
      <p:sp>
        <p:nvSpPr>
          <p:cNvPr id="9" name="Text 7"/>
          <p:cNvSpPr/>
          <p:nvPr/>
        </p:nvSpPr>
        <p:spPr>
          <a:xfrm>
            <a:off x="5312926" y="3603784"/>
            <a:ext cx="4018359"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Job descriptions are parsed and analyzed for relevant information, such as job title, company, location, and responsibilities.</a:t>
            </a:r>
            <a:endParaRPr lang="en-US" sz="1700" dirty="0"/>
          </a:p>
        </p:txBody>
      </p:sp>
      <p:sp>
        <p:nvSpPr>
          <p:cNvPr id="10" name="Text 8"/>
          <p:cNvSpPr/>
          <p:nvPr/>
        </p:nvSpPr>
        <p:spPr>
          <a:xfrm>
            <a:off x="5312926" y="5185529"/>
            <a:ext cx="4018359"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Job Title</a:t>
            </a:r>
            <a:endParaRPr lang="en-US" sz="1700" dirty="0"/>
          </a:p>
        </p:txBody>
      </p:sp>
      <p:sp>
        <p:nvSpPr>
          <p:cNvPr id="11" name="Text 9"/>
          <p:cNvSpPr/>
          <p:nvPr/>
        </p:nvSpPr>
        <p:spPr>
          <a:xfrm>
            <a:off x="5312926" y="5607963"/>
            <a:ext cx="4018359"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Company</a:t>
            </a:r>
            <a:endParaRPr lang="en-US" sz="1700" dirty="0"/>
          </a:p>
        </p:txBody>
      </p:sp>
      <p:sp>
        <p:nvSpPr>
          <p:cNvPr id="12" name="Text 10"/>
          <p:cNvSpPr/>
          <p:nvPr/>
        </p:nvSpPr>
        <p:spPr>
          <a:xfrm>
            <a:off x="5312926" y="6030397"/>
            <a:ext cx="4018359"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Location</a:t>
            </a:r>
            <a:endParaRPr lang="en-US" sz="1700" dirty="0"/>
          </a:p>
        </p:txBody>
      </p:sp>
      <p:sp>
        <p:nvSpPr>
          <p:cNvPr id="13" name="Text 11"/>
          <p:cNvSpPr/>
          <p:nvPr/>
        </p:nvSpPr>
        <p:spPr>
          <a:xfrm>
            <a:off x="9867543" y="3030974"/>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Bold" pitchFamily="34" charset="0"/>
                <a:ea typeface="Barlow Bold" pitchFamily="34" charset="-122"/>
                <a:cs typeface="Barlow Bold" pitchFamily="34" charset="-120"/>
              </a:rPr>
              <a:t>Preprocessing</a:t>
            </a:r>
            <a:endParaRPr lang="en-US" sz="2200" dirty="0"/>
          </a:p>
        </p:txBody>
      </p:sp>
      <p:sp>
        <p:nvSpPr>
          <p:cNvPr id="14" name="Text 12"/>
          <p:cNvSpPr/>
          <p:nvPr/>
        </p:nvSpPr>
        <p:spPr>
          <a:xfrm>
            <a:off x="9867543" y="3603784"/>
            <a:ext cx="4018359" cy="138684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Data cleaning and transformation are essential to ensure data quality and consistency for accurate analysis.</a:t>
            </a:r>
            <a:endParaRPr lang="en-US" sz="1700" dirty="0"/>
          </a:p>
        </p:txBody>
      </p:sp>
      <p:sp>
        <p:nvSpPr>
          <p:cNvPr id="15" name="Text 13"/>
          <p:cNvSpPr/>
          <p:nvPr/>
        </p:nvSpPr>
        <p:spPr>
          <a:xfrm>
            <a:off x="9867543" y="5185529"/>
            <a:ext cx="4018359"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Data Cleaning</a:t>
            </a:r>
            <a:endParaRPr lang="en-US" sz="1700" dirty="0"/>
          </a:p>
        </p:txBody>
      </p:sp>
      <p:sp>
        <p:nvSpPr>
          <p:cNvPr id="16" name="Text 14"/>
          <p:cNvSpPr/>
          <p:nvPr/>
        </p:nvSpPr>
        <p:spPr>
          <a:xfrm>
            <a:off x="9867543" y="5607963"/>
            <a:ext cx="4018359"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Feature Engineering</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314"/>
          </a:xfrm>
          <a:prstGeom prst="rect">
            <a:avLst/>
          </a:prstGeom>
        </p:spPr>
      </p:pic>
      <p:sp>
        <p:nvSpPr>
          <p:cNvPr id="3" name="Text 0"/>
          <p:cNvSpPr/>
          <p:nvPr/>
        </p:nvSpPr>
        <p:spPr>
          <a:xfrm>
            <a:off x="745808" y="586026"/>
            <a:ext cx="7652385" cy="1401842"/>
          </a:xfrm>
          <a:prstGeom prst="rect">
            <a:avLst/>
          </a:prstGeom>
          <a:noFill/>
          <a:ln/>
        </p:spPr>
        <p:txBody>
          <a:bodyPr wrap="square" lIns="0" tIns="0" rIns="0" bIns="0" rtlCol="0" anchor="t"/>
          <a:lstStyle/>
          <a:p>
            <a:pPr indent="0" marL="0">
              <a:lnSpc>
                <a:spcPts val="5500"/>
              </a:lnSpc>
              <a:buNone/>
            </a:pPr>
            <a:r>
              <a:rPr lang="en-US" sz="4400" b="1" dirty="0">
                <a:solidFill>
                  <a:srgbClr val="9998FF"/>
                </a:solidFill>
                <a:latin typeface="Barlow Bold" pitchFamily="34" charset="0"/>
                <a:ea typeface="Barlow Bold" pitchFamily="34" charset="-122"/>
                <a:cs typeface="Barlow Bold" pitchFamily="34" charset="-120"/>
              </a:rPr>
              <a:t>Feature Engineering and Selection</a:t>
            </a:r>
            <a:endParaRPr lang="en-US" sz="4400" dirty="0"/>
          </a:p>
        </p:txBody>
      </p:sp>
      <p:pic>
        <p:nvPicPr>
          <p:cNvPr id="4" name="Image 1" descr="preencoded.png">    </p:cNvPr>
          <p:cNvPicPr>
            <a:picLocks noChangeAspect="1"/>
          </p:cNvPicPr>
          <p:nvPr/>
        </p:nvPicPr>
        <p:blipFill>
          <a:blip r:embed="rId2"/>
          <a:stretch>
            <a:fillRect/>
          </a:stretch>
        </p:blipFill>
        <p:spPr>
          <a:xfrm>
            <a:off x="745808" y="2307431"/>
            <a:ext cx="1065490" cy="1704856"/>
          </a:xfrm>
          <a:prstGeom prst="rect">
            <a:avLst/>
          </a:prstGeom>
        </p:spPr>
      </p:pic>
      <p:sp>
        <p:nvSpPr>
          <p:cNvPr id="5" name="Text 1"/>
          <p:cNvSpPr/>
          <p:nvPr/>
        </p:nvSpPr>
        <p:spPr>
          <a:xfrm>
            <a:off x="2130862" y="2520434"/>
            <a:ext cx="2804041" cy="350401"/>
          </a:xfrm>
          <a:prstGeom prst="rect">
            <a:avLst/>
          </a:prstGeom>
          <a:noFill/>
          <a:ln/>
        </p:spPr>
        <p:txBody>
          <a:bodyPr wrap="none" lIns="0" tIns="0" rIns="0" bIns="0" rtlCol="0" anchor="t"/>
          <a:lstStyle/>
          <a:p>
            <a:pPr algn="l" indent="0" marL="0">
              <a:lnSpc>
                <a:spcPts val="2750"/>
              </a:lnSpc>
              <a:buNone/>
            </a:pPr>
            <a:r>
              <a:rPr lang="en-US" sz="2200" b="1" dirty="0">
                <a:solidFill>
                  <a:srgbClr val="EEEFF5"/>
                </a:solidFill>
                <a:latin typeface="Barlow Bold" pitchFamily="34" charset="0"/>
                <a:ea typeface="Barlow Bold" pitchFamily="34" charset="-122"/>
                <a:cs typeface="Barlow Bold" pitchFamily="34" charset="-120"/>
              </a:rPr>
              <a:t>Feature Extraction</a:t>
            </a:r>
            <a:endParaRPr lang="en-US" sz="2200" dirty="0"/>
          </a:p>
        </p:txBody>
      </p:sp>
      <p:sp>
        <p:nvSpPr>
          <p:cNvPr id="6" name="Text 2"/>
          <p:cNvSpPr/>
          <p:nvPr/>
        </p:nvSpPr>
        <p:spPr>
          <a:xfrm>
            <a:off x="2130862" y="2998589"/>
            <a:ext cx="6267331" cy="681990"/>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New features are derived from existing data to represent relevant information more effectively.</a:t>
            </a:r>
            <a:endParaRPr lang="en-US" sz="1650" dirty="0"/>
          </a:p>
        </p:txBody>
      </p:sp>
      <p:pic>
        <p:nvPicPr>
          <p:cNvPr id="7" name="Image 2" descr="preencoded.png">    </p:cNvPr>
          <p:cNvPicPr>
            <a:picLocks noChangeAspect="1"/>
          </p:cNvPicPr>
          <p:nvPr/>
        </p:nvPicPr>
        <p:blipFill>
          <a:blip r:embed="rId3"/>
          <a:stretch>
            <a:fillRect/>
          </a:stretch>
        </p:blipFill>
        <p:spPr>
          <a:xfrm>
            <a:off x="745808" y="4012287"/>
            <a:ext cx="1065490" cy="1927146"/>
          </a:xfrm>
          <a:prstGeom prst="rect">
            <a:avLst/>
          </a:prstGeom>
        </p:spPr>
      </p:pic>
      <p:sp>
        <p:nvSpPr>
          <p:cNvPr id="8" name="Text 3"/>
          <p:cNvSpPr/>
          <p:nvPr/>
        </p:nvSpPr>
        <p:spPr>
          <a:xfrm>
            <a:off x="2130862" y="4225290"/>
            <a:ext cx="2804041" cy="350401"/>
          </a:xfrm>
          <a:prstGeom prst="rect">
            <a:avLst/>
          </a:prstGeom>
          <a:noFill/>
          <a:ln/>
        </p:spPr>
        <p:txBody>
          <a:bodyPr wrap="none" lIns="0" tIns="0" rIns="0" bIns="0" rtlCol="0" anchor="t"/>
          <a:lstStyle/>
          <a:p>
            <a:pPr algn="l" indent="0" marL="0">
              <a:lnSpc>
                <a:spcPts val="2750"/>
              </a:lnSpc>
              <a:buNone/>
            </a:pPr>
            <a:r>
              <a:rPr lang="en-US" sz="2200" b="1" dirty="0">
                <a:solidFill>
                  <a:srgbClr val="EEEFF5"/>
                </a:solidFill>
                <a:latin typeface="Barlow Bold" pitchFamily="34" charset="0"/>
                <a:ea typeface="Barlow Bold" pitchFamily="34" charset="-122"/>
                <a:cs typeface="Barlow Bold" pitchFamily="34" charset="-120"/>
              </a:rPr>
              <a:t>Feature Selection</a:t>
            </a:r>
            <a:endParaRPr lang="en-US" sz="2200" dirty="0"/>
          </a:p>
        </p:txBody>
      </p:sp>
      <p:sp>
        <p:nvSpPr>
          <p:cNvPr id="9" name="Text 4"/>
          <p:cNvSpPr/>
          <p:nvPr/>
        </p:nvSpPr>
        <p:spPr>
          <a:xfrm>
            <a:off x="2130862" y="4703445"/>
            <a:ext cx="6267331" cy="1022985"/>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Identifying and choosing the most relevant features for the recommendation model is crucial for accuracy and performance.</a:t>
            </a:r>
            <a:endParaRPr lang="en-US" sz="1650" dirty="0"/>
          </a:p>
        </p:txBody>
      </p:sp>
      <p:pic>
        <p:nvPicPr>
          <p:cNvPr id="10" name="Image 3" descr="preencoded.png">    </p:cNvPr>
          <p:cNvPicPr>
            <a:picLocks noChangeAspect="1"/>
          </p:cNvPicPr>
          <p:nvPr/>
        </p:nvPicPr>
        <p:blipFill>
          <a:blip r:embed="rId4"/>
          <a:stretch>
            <a:fillRect/>
          </a:stretch>
        </p:blipFill>
        <p:spPr>
          <a:xfrm>
            <a:off x="745808" y="5939433"/>
            <a:ext cx="1065490" cy="1704856"/>
          </a:xfrm>
          <a:prstGeom prst="rect">
            <a:avLst/>
          </a:prstGeom>
        </p:spPr>
      </p:pic>
      <p:sp>
        <p:nvSpPr>
          <p:cNvPr id="11" name="Text 5"/>
          <p:cNvSpPr/>
          <p:nvPr/>
        </p:nvSpPr>
        <p:spPr>
          <a:xfrm>
            <a:off x="2130862" y="6152436"/>
            <a:ext cx="2804041" cy="350401"/>
          </a:xfrm>
          <a:prstGeom prst="rect">
            <a:avLst/>
          </a:prstGeom>
          <a:noFill/>
          <a:ln/>
        </p:spPr>
        <p:txBody>
          <a:bodyPr wrap="none" lIns="0" tIns="0" rIns="0" bIns="0" rtlCol="0" anchor="t"/>
          <a:lstStyle/>
          <a:p>
            <a:pPr algn="l" indent="0" marL="0">
              <a:lnSpc>
                <a:spcPts val="2750"/>
              </a:lnSpc>
              <a:buNone/>
            </a:pPr>
            <a:r>
              <a:rPr lang="en-US" sz="2200" b="1" dirty="0">
                <a:solidFill>
                  <a:srgbClr val="EEEFF5"/>
                </a:solidFill>
                <a:latin typeface="Barlow Bold" pitchFamily="34" charset="0"/>
                <a:ea typeface="Barlow Bold" pitchFamily="34" charset="-122"/>
                <a:cs typeface="Barlow Bold" pitchFamily="34" charset="-120"/>
              </a:rPr>
              <a:t>Feature Scaling</a:t>
            </a:r>
            <a:endParaRPr lang="en-US" sz="2200" dirty="0"/>
          </a:p>
        </p:txBody>
      </p:sp>
      <p:sp>
        <p:nvSpPr>
          <p:cNvPr id="12" name="Text 6"/>
          <p:cNvSpPr/>
          <p:nvPr/>
        </p:nvSpPr>
        <p:spPr>
          <a:xfrm>
            <a:off x="2130862" y="6630591"/>
            <a:ext cx="6267331" cy="681990"/>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Scaling features to a common range helps improve the performance of machine learning algorithms.</a:t>
            </a:r>
            <a:endParaRPr lang="en-US" sz="16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824752"/>
            <a:ext cx="9068753" cy="712708"/>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Evaluation Metrics and Methodology</a:t>
            </a:r>
            <a:endParaRPr lang="en-US" sz="4450" dirty="0"/>
          </a:p>
        </p:txBody>
      </p:sp>
      <p:sp>
        <p:nvSpPr>
          <p:cNvPr id="3" name="Shape 1"/>
          <p:cNvSpPr/>
          <p:nvPr/>
        </p:nvSpPr>
        <p:spPr>
          <a:xfrm>
            <a:off x="758309" y="2862382"/>
            <a:ext cx="13113782" cy="3542348"/>
          </a:xfrm>
          <a:prstGeom prst="roundRect">
            <a:avLst>
              <a:gd name="adj" fmla="val 5505"/>
            </a:avLst>
          </a:prstGeom>
          <a:noFill/>
          <a:ln w="7620">
            <a:solidFill>
              <a:srgbClr val="FFFFFF">
                <a:alpha val="24000"/>
              </a:srgbClr>
            </a:solidFill>
            <a:prstDash val="solid"/>
          </a:ln>
        </p:spPr>
      </p:sp>
      <p:sp>
        <p:nvSpPr>
          <p:cNvPr id="4" name="Shape 2"/>
          <p:cNvSpPr/>
          <p:nvPr/>
        </p:nvSpPr>
        <p:spPr>
          <a:xfrm>
            <a:off x="765929" y="2870002"/>
            <a:ext cx="13098542" cy="621744"/>
          </a:xfrm>
          <a:prstGeom prst="rect">
            <a:avLst/>
          </a:prstGeom>
          <a:solidFill>
            <a:srgbClr val="FFFFFF">
              <a:alpha val="4000"/>
            </a:srgbClr>
          </a:solidFill>
          <a:ln/>
        </p:spPr>
      </p:sp>
      <p:sp>
        <p:nvSpPr>
          <p:cNvPr id="5" name="Text 3"/>
          <p:cNvSpPr/>
          <p:nvPr/>
        </p:nvSpPr>
        <p:spPr>
          <a:xfrm>
            <a:off x="982504" y="3007519"/>
            <a:ext cx="611231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Metric</a:t>
            </a:r>
            <a:endParaRPr lang="en-US" sz="1700" dirty="0"/>
          </a:p>
        </p:txBody>
      </p:sp>
      <p:sp>
        <p:nvSpPr>
          <p:cNvPr id="6" name="Text 4"/>
          <p:cNvSpPr/>
          <p:nvPr/>
        </p:nvSpPr>
        <p:spPr>
          <a:xfrm>
            <a:off x="7535585" y="3007519"/>
            <a:ext cx="611231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Description</a:t>
            </a:r>
            <a:endParaRPr lang="en-US" sz="1700" dirty="0"/>
          </a:p>
        </p:txBody>
      </p:sp>
      <p:sp>
        <p:nvSpPr>
          <p:cNvPr id="7" name="Shape 5"/>
          <p:cNvSpPr/>
          <p:nvPr/>
        </p:nvSpPr>
        <p:spPr>
          <a:xfrm>
            <a:off x="765929" y="3491746"/>
            <a:ext cx="13098542" cy="968454"/>
          </a:xfrm>
          <a:prstGeom prst="rect">
            <a:avLst/>
          </a:prstGeom>
          <a:solidFill>
            <a:srgbClr val="000000">
              <a:alpha val="4000"/>
            </a:srgbClr>
          </a:solidFill>
          <a:ln/>
        </p:spPr>
      </p:sp>
      <p:sp>
        <p:nvSpPr>
          <p:cNvPr id="8" name="Text 6"/>
          <p:cNvSpPr/>
          <p:nvPr/>
        </p:nvSpPr>
        <p:spPr>
          <a:xfrm>
            <a:off x="982504" y="3629263"/>
            <a:ext cx="611231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Precision</a:t>
            </a:r>
            <a:endParaRPr lang="en-US" sz="1700" dirty="0"/>
          </a:p>
        </p:txBody>
      </p:sp>
      <p:sp>
        <p:nvSpPr>
          <p:cNvPr id="9" name="Text 7"/>
          <p:cNvSpPr/>
          <p:nvPr/>
        </p:nvSpPr>
        <p:spPr>
          <a:xfrm>
            <a:off x="7535585" y="3629263"/>
            <a:ext cx="6112312"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proportion of recommended jobs that are relevant to the user.</a:t>
            </a:r>
            <a:endParaRPr lang="en-US" sz="1700" dirty="0"/>
          </a:p>
        </p:txBody>
      </p:sp>
      <p:sp>
        <p:nvSpPr>
          <p:cNvPr id="10" name="Shape 8"/>
          <p:cNvSpPr/>
          <p:nvPr/>
        </p:nvSpPr>
        <p:spPr>
          <a:xfrm>
            <a:off x="765929" y="4460200"/>
            <a:ext cx="13098542" cy="968454"/>
          </a:xfrm>
          <a:prstGeom prst="rect">
            <a:avLst/>
          </a:prstGeom>
          <a:solidFill>
            <a:srgbClr val="FFFFFF">
              <a:alpha val="4000"/>
            </a:srgbClr>
          </a:solidFill>
          <a:ln/>
        </p:spPr>
      </p:sp>
      <p:sp>
        <p:nvSpPr>
          <p:cNvPr id="11" name="Text 9"/>
          <p:cNvSpPr/>
          <p:nvPr/>
        </p:nvSpPr>
        <p:spPr>
          <a:xfrm>
            <a:off x="982504" y="4597718"/>
            <a:ext cx="611231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Recall</a:t>
            </a:r>
            <a:endParaRPr lang="en-US" sz="1700" dirty="0"/>
          </a:p>
        </p:txBody>
      </p:sp>
      <p:sp>
        <p:nvSpPr>
          <p:cNvPr id="12" name="Text 10"/>
          <p:cNvSpPr/>
          <p:nvPr/>
        </p:nvSpPr>
        <p:spPr>
          <a:xfrm>
            <a:off x="7535585" y="4597718"/>
            <a:ext cx="6112312"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proportion of relevant jobs that are recommended to the user.</a:t>
            </a:r>
            <a:endParaRPr lang="en-US" sz="1700" dirty="0"/>
          </a:p>
        </p:txBody>
      </p:sp>
      <p:sp>
        <p:nvSpPr>
          <p:cNvPr id="13" name="Shape 11"/>
          <p:cNvSpPr/>
          <p:nvPr/>
        </p:nvSpPr>
        <p:spPr>
          <a:xfrm>
            <a:off x="765929" y="5428655"/>
            <a:ext cx="13098542" cy="968454"/>
          </a:xfrm>
          <a:prstGeom prst="rect">
            <a:avLst/>
          </a:prstGeom>
          <a:solidFill>
            <a:srgbClr val="000000">
              <a:alpha val="4000"/>
            </a:srgbClr>
          </a:solidFill>
          <a:ln/>
        </p:spPr>
      </p:sp>
      <p:sp>
        <p:nvSpPr>
          <p:cNvPr id="14" name="Text 12"/>
          <p:cNvSpPr/>
          <p:nvPr/>
        </p:nvSpPr>
        <p:spPr>
          <a:xfrm>
            <a:off x="982504" y="5566172"/>
            <a:ext cx="6112312" cy="346710"/>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F1-Score</a:t>
            </a:r>
            <a:endParaRPr lang="en-US" sz="1700" dirty="0"/>
          </a:p>
        </p:txBody>
      </p:sp>
      <p:sp>
        <p:nvSpPr>
          <p:cNvPr id="15" name="Text 13"/>
          <p:cNvSpPr/>
          <p:nvPr/>
        </p:nvSpPr>
        <p:spPr>
          <a:xfrm>
            <a:off x="7535585" y="5566172"/>
            <a:ext cx="6112312" cy="69342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 harmonic mean of precision and recall, balancing both measures.</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577"/>
          </a:xfrm>
          <a:prstGeom prst="rect">
            <a:avLst/>
          </a:prstGeom>
        </p:spPr>
      </p:pic>
      <p:sp>
        <p:nvSpPr>
          <p:cNvPr id="3" name="Text 0"/>
          <p:cNvSpPr/>
          <p:nvPr/>
        </p:nvSpPr>
        <p:spPr>
          <a:xfrm>
            <a:off x="729258" y="572929"/>
            <a:ext cx="7685484" cy="1370647"/>
          </a:xfrm>
          <a:prstGeom prst="rect">
            <a:avLst/>
          </a:prstGeom>
          <a:noFill/>
          <a:ln/>
        </p:spPr>
        <p:txBody>
          <a:bodyPr wrap="square" lIns="0" tIns="0" rIns="0" bIns="0" rtlCol="0" anchor="t"/>
          <a:lstStyle/>
          <a:p>
            <a:pPr indent="0" marL="0">
              <a:lnSpc>
                <a:spcPts val="5350"/>
              </a:lnSpc>
              <a:buNone/>
            </a:pPr>
            <a:r>
              <a:rPr lang="en-US" sz="4300" b="1" dirty="0">
                <a:solidFill>
                  <a:srgbClr val="9998FF"/>
                </a:solidFill>
                <a:latin typeface="Barlow Bold" pitchFamily="34" charset="0"/>
                <a:ea typeface="Barlow Bold" pitchFamily="34" charset="-122"/>
                <a:cs typeface="Barlow Bold" pitchFamily="34" charset="-120"/>
              </a:rPr>
              <a:t>Deployment and Scalability Considerations</a:t>
            </a:r>
            <a:endParaRPr lang="en-US" sz="4300" dirty="0"/>
          </a:p>
        </p:txBody>
      </p:sp>
      <p:sp>
        <p:nvSpPr>
          <p:cNvPr id="4" name="Shape 1"/>
          <p:cNvSpPr/>
          <p:nvPr/>
        </p:nvSpPr>
        <p:spPr>
          <a:xfrm>
            <a:off x="1030367" y="2256115"/>
            <a:ext cx="22860" cy="5403533"/>
          </a:xfrm>
          <a:prstGeom prst="roundRect">
            <a:avLst>
              <a:gd name="adj" fmla="val 820340"/>
            </a:avLst>
          </a:prstGeom>
          <a:solidFill>
            <a:srgbClr val="60646A"/>
          </a:solidFill>
          <a:ln/>
        </p:spPr>
      </p:sp>
      <p:sp>
        <p:nvSpPr>
          <p:cNvPr id="5" name="Shape 2"/>
          <p:cNvSpPr/>
          <p:nvPr/>
        </p:nvSpPr>
        <p:spPr>
          <a:xfrm>
            <a:off x="1253311" y="2713315"/>
            <a:ext cx="729258" cy="22860"/>
          </a:xfrm>
          <a:prstGeom prst="roundRect">
            <a:avLst>
              <a:gd name="adj" fmla="val 820340"/>
            </a:avLst>
          </a:prstGeom>
          <a:solidFill>
            <a:srgbClr val="60646A"/>
          </a:solidFill>
          <a:ln/>
        </p:spPr>
      </p:sp>
      <p:sp>
        <p:nvSpPr>
          <p:cNvPr id="6" name="Shape 3"/>
          <p:cNvSpPr/>
          <p:nvPr/>
        </p:nvSpPr>
        <p:spPr>
          <a:xfrm>
            <a:off x="807422" y="2490430"/>
            <a:ext cx="468749" cy="468749"/>
          </a:xfrm>
          <a:prstGeom prst="roundRect">
            <a:avLst>
              <a:gd name="adj" fmla="val 40006"/>
            </a:avLst>
          </a:prstGeom>
          <a:solidFill>
            <a:srgbClr val="282C32"/>
          </a:solidFill>
          <a:ln/>
          <a:effectLst>
            <a:outerShdw sx="100000" sy="100000" kx="0" ky="0" algn="bl" rotWithShape="0" blurRad="52070" dist="25400" dir="13500000">
              <a:srgbClr val="ffffff">
                <a:alpha val="10000"/>
              </a:srgbClr>
            </a:outerShdw>
          </a:effectLst>
        </p:spPr>
      </p:sp>
      <p:sp>
        <p:nvSpPr>
          <p:cNvPr id="7" name="Text 4"/>
          <p:cNvSpPr/>
          <p:nvPr/>
        </p:nvSpPr>
        <p:spPr>
          <a:xfrm>
            <a:off x="983516" y="2560320"/>
            <a:ext cx="116443" cy="328970"/>
          </a:xfrm>
          <a:prstGeom prst="rect">
            <a:avLst/>
          </a:prstGeom>
          <a:noFill/>
          <a:ln/>
        </p:spPr>
        <p:txBody>
          <a:bodyPr wrap="none" lIns="0" tIns="0" rIns="0" bIns="0" rtlCol="0" anchor="t"/>
          <a:lstStyle/>
          <a:p>
            <a:pPr algn="ctr" indent="0" marL="0">
              <a:lnSpc>
                <a:spcPts val="2550"/>
              </a:lnSpc>
              <a:buNone/>
            </a:pPr>
            <a:r>
              <a:rPr lang="en-US" sz="2550" b="1" dirty="0">
                <a:solidFill>
                  <a:srgbClr val="EEEFF5"/>
                </a:solidFill>
                <a:latin typeface="Barlow Bold" pitchFamily="34" charset="0"/>
                <a:ea typeface="Barlow Bold" pitchFamily="34" charset="-122"/>
                <a:cs typeface="Barlow Bold" pitchFamily="34" charset="-120"/>
              </a:rPr>
              <a:t>1</a:t>
            </a:r>
            <a:endParaRPr lang="en-US" sz="2550" dirty="0"/>
          </a:p>
        </p:txBody>
      </p:sp>
      <p:sp>
        <p:nvSpPr>
          <p:cNvPr id="8" name="Text 5"/>
          <p:cNvSpPr/>
          <p:nvPr/>
        </p:nvSpPr>
        <p:spPr>
          <a:xfrm>
            <a:off x="2187773" y="2464475"/>
            <a:ext cx="2741652" cy="342662"/>
          </a:xfrm>
          <a:prstGeom prst="rect">
            <a:avLst/>
          </a:prstGeom>
          <a:noFill/>
          <a:ln/>
        </p:spPr>
        <p:txBody>
          <a:bodyPr wrap="none" lIns="0" tIns="0" rIns="0" bIns="0" rtlCol="0" anchor="t"/>
          <a:lstStyle/>
          <a:p>
            <a:pPr algn="l" indent="0" marL="0">
              <a:lnSpc>
                <a:spcPts val="2650"/>
              </a:lnSpc>
              <a:buNone/>
            </a:pPr>
            <a:r>
              <a:rPr lang="en-US" sz="2150" b="1" dirty="0">
                <a:solidFill>
                  <a:srgbClr val="EEEFF5"/>
                </a:solidFill>
                <a:latin typeface="Barlow Bold" pitchFamily="34" charset="0"/>
                <a:ea typeface="Barlow Bold" pitchFamily="34" charset="-122"/>
                <a:cs typeface="Barlow Bold" pitchFamily="34" charset="-120"/>
              </a:rPr>
              <a:t>Cloud Deployment</a:t>
            </a:r>
            <a:endParaRPr lang="en-US" sz="2150" dirty="0"/>
          </a:p>
        </p:txBody>
      </p:sp>
      <p:sp>
        <p:nvSpPr>
          <p:cNvPr id="9" name="Text 6"/>
          <p:cNvSpPr/>
          <p:nvPr/>
        </p:nvSpPr>
        <p:spPr>
          <a:xfrm>
            <a:off x="2187773" y="2932152"/>
            <a:ext cx="6226969" cy="666750"/>
          </a:xfrm>
          <a:prstGeom prst="rect">
            <a:avLst/>
          </a:prstGeom>
          <a:noFill/>
          <a:ln/>
        </p:spPr>
        <p:txBody>
          <a:bodyPr wrap="square" lIns="0" tIns="0" rIns="0" bIns="0" rtlCol="0" anchor="t"/>
          <a:lstStyle/>
          <a:p>
            <a:pPr algn="l" indent="0" marL="0">
              <a:lnSpc>
                <a:spcPts val="2600"/>
              </a:lnSpc>
              <a:buNone/>
            </a:pPr>
            <a:r>
              <a:rPr lang="en-US" sz="1600" dirty="0">
                <a:solidFill>
                  <a:srgbClr val="EEEFF5"/>
                </a:solidFill>
                <a:latin typeface="Montserrat" pitchFamily="34" charset="0"/>
                <a:ea typeface="Montserrat" pitchFamily="34" charset="-122"/>
                <a:cs typeface="Montserrat" pitchFamily="34" charset="-120"/>
              </a:rPr>
              <a:t>Leveraging cloud computing platforms for scalability, flexibility, and cost-effectiveness.</a:t>
            </a:r>
            <a:endParaRPr lang="en-US" sz="1600" dirty="0"/>
          </a:p>
        </p:txBody>
      </p:sp>
      <p:sp>
        <p:nvSpPr>
          <p:cNvPr id="10" name="Shape 7"/>
          <p:cNvSpPr/>
          <p:nvPr/>
        </p:nvSpPr>
        <p:spPr>
          <a:xfrm>
            <a:off x="1253311" y="4472821"/>
            <a:ext cx="729258" cy="22860"/>
          </a:xfrm>
          <a:prstGeom prst="roundRect">
            <a:avLst>
              <a:gd name="adj" fmla="val 820340"/>
            </a:avLst>
          </a:prstGeom>
          <a:solidFill>
            <a:srgbClr val="60646A"/>
          </a:solidFill>
          <a:ln/>
        </p:spPr>
      </p:sp>
      <p:sp>
        <p:nvSpPr>
          <p:cNvPr id="11" name="Shape 8"/>
          <p:cNvSpPr/>
          <p:nvPr/>
        </p:nvSpPr>
        <p:spPr>
          <a:xfrm>
            <a:off x="807422" y="4249936"/>
            <a:ext cx="468749" cy="468749"/>
          </a:xfrm>
          <a:prstGeom prst="roundRect">
            <a:avLst>
              <a:gd name="adj" fmla="val 40006"/>
            </a:avLst>
          </a:prstGeom>
          <a:solidFill>
            <a:srgbClr val="282C32"/>
          </a:solidFill>
          <a:ln/>
          <a:effectLst>
            <a:outerShdw sx="100000" sy="100000" kx="0" ky="0" algn="bl" rotWithShape="0" blurRad="52070" dist="25400" dir="13500000">
              <a:srgbClr val="ffffff">
                <a:alpha val="10000"/>
              </a:srgbClr>
            </a:outerShdw>
          </a:effectLst>
        </p:spPr>
      </p:sp>
      <p:sp>
        <p:nvSpPr>
          <p:cNvPr id="12" name="Text 9"/>
          <p:cNvSpPr/>
          <p:nvPr/>
        </p:nvSpPr>
        <p:spPr>
          <a:xfrm>
            <a:off x="949702" y="4319826"/>
            <a:ext cx="184190" cy="328970"/>
          </a:xfrm>
          <a:prstGeom prst="rect">
            <a:avLst/>
          </a:prstGeom>
          <a:noFill/>
          <a:ln/>
        </p:spPr>
        <p:txBody>
          <a:bodyPr wrap="none" lIns="0" tIns="0" rIns="0" bIns="0" rtlCol="0" anchor="t"/>
          <a:lstStyle/>
          <a:p>
            <a:pPr algn="ctr" indent="0" marL="0">
              <a:lnSpc>
                <a:spcPts val="2550"/>
              </a:lnSpc>
              <a:buNone/>
            </a:pPr>
            <a:r>
              <a:rPr lang="en-US" sz="2550" b="1" dirty="0">
                <a:solidFill>
                  <a:srgbClr val="EEEFF5"/>
                </a:solidFill>
                <a:latin typeface="Barlow Bold" pitchFamily="34" charset="0"/>
                <a:ea typeface="Barlow Bold" pitchFamily="34" charset="-122"/>
                <a:cs typeface="Barlow Bold" pitchFamily="34" charset="-120"/>
              </a:rPr>
              <a:t>2</a:t>
            </a:r>
            <a:endParaRPr lang="en-US" sz="2550" dirty="0"/>
          </a:p>
        </p:txBody>
      </p:sp>
      <p:sp>
        <p:nvSpPr>
          <p:cNvPr id="13" name="Text 10"/>
          <p:cNvSpPr/>
          <p:nvPr/>
        </p:nvSpPr>
        <p:spPr>
          <a:xfrm>
            <a:off x="2187773" y="4223980"/>
            <a:ext cx="3316486" cy="342662"/>
          </a:xfrm>
          <a:prstGeom prst="rect">
            <a:avLst/>
          </a:prstGeom>
          <a:noFill/>
          <a:ln/>
        </p:spPr>
        <p:txBody>
          <a:bodyPr wrap="none" lIns="0" tIns="0" rIns="0" bIns="0" rtlCol="0" anchor="t"/>
          <a:lstStyle/>
          <a:p>
            <a:pPr algn="l" indent="0" marL="0">
              <a:lnSpc>
                <a:spcPts val="2650"/>
              </a:lnSpc>
              <a:buNone/>
            </a:pPr>
            <a:r>
              <a:rPr lang="en-US" sz="2150" b="1" dirty="0">
                <a:solidFill>
                  <a:srgbClr val="EEEFF5"/>
                </a:solidFill>
                <a:latin typeface="Barlow Bold" pitchFamily="34" charset="0"/>
                <a:ea typeface="Barlow Bold" pitchFamily="34" charset="-122"/>
                <a:cs typeface="Barlow Bold" pitchFamily="34" charset="-120"/>
              </a:rPr>
              <a:t>Microservices Architecture</a:t>
            </a:r>
            <a:endParaRPr lang="en-US" sz="2150" dirty="0"/>
          </a:p>
        </p:txBody>
      </p:sp>
      <p:sp>
        <p:nvSpPr>
          <p:cNvPr id="14" name="Text 11"/>
          <p:cNvSpPr/>
          <p:nvPr/>
        </p:nvSpPr>
        <p:spPr>
          <a:xfrm>
            <a:off x="2187773" y="4691658"/>
            <a:ext cx="6226969" cy="666750"/>
          </a:xfrm>
          <a:prstGeom prst="rect">
            <a:avLst/>
          </a:prstGeom>
          <a:noFill/>
          <a:ln/>
        </p:spPr>
        <p:txBody>
          <a:bodyPr wrap="square" lIns="0" tIns="0" rIns="0" bIns="0" rtlCol="0" anchor="t"/>
          <a:lstStyle/>
          <a:p>
            <a:pPr algn="l" indent="0" marL="0">
              <a:lnSpc>
                <a:spcPts val="2600"/>
              </a:lnSpc>
              <a:buNone/>
            </a:pPr>
            <a:r>
              <a:rPr lang="en-US" sz="1600" dirty="0">
                <a:solidFill>
                  <a:srgbClr val="EEEFF5"/>
                </a:solidFill>
                <a:latin typeface="Montserrat" pitchFamily="34" charset="0"/>
                <a:ea typeface="Montserrat" pitchFamily="34" charset="-122"/>
                <a:cs typeface="Montserrat" pitchFamily="34" charset="-120"/>
              </a:rPr>
              <a:t>Breaking down the system into smaller, independent services for improved modularity and scalability.</a:t>
            </a:r>
            <a:endParaRPr lang="en-US" sz="1600" dirty="0"/>
          </a:p>
        </p:txBody>
      </p:sp>
      <p:sp>
        <p:nvSpPr>
          <p:cNvPr id="15" name="Shape 12"/>
          <p:cNvSpPr/>
          <p:nvPr/>
        </p:nvSpPr>
        <p:spPr>
          <a:xfrm>
            <a:off x="1253311" y="6232327"/>
            <a:ext cx="729258" cy="22860"/>
          </a:xfrm>
          <a:prstGeom prst="roundRect">
            <a:avLst>
              <a:gd name="adj" fmla="val 820340"/>
            </a:avLst>
          </a:prstGeom>
          <a:solidFill>
            <a:srgbClr val="60646A"/>
          </a:solidFill>
          <a:ln/>
        </p:spPr>
      </p:sp>
      <p:sp>
        <p:nvSpPr>
          <p:cNvPr id="16" name="Shape 13"/>
          <p:cNvSpPr/>
          <p:nvPr/>
        </p:nvSpPr>
        <p:spPr>
          <a:xfrm>
            <a:off x="807422" y="6009442"/>
            <a:ext cx="468749" cy="468749"/>
          </a:xfrm>
          <a:prstGeom prst="roundRect">
            <a:avLst>
              <a:gd name="adj" fmla="val 40006"/>
            </a:avLst>
          </a:prstGeom>
          <a:solidFill>
            <a:srgbClr val="282C32"/>
          </a:solidFill>
          <a:ln/>
          <a:effectLst>
            <a:outerShdw sx="100000" sy="100000" kx="0" ky="0" algn="bl" rotWithShape="0" blurRad="52070" dist="25400" dir="13500000">
              <a:srgbClr val="ffffff">
                <a:alpha val="10000"/>
              </a:srgbClr>
            </a:outerShdw>
          </a:effectLst>
        </p:spPr>
      </p:sp>
      <p:sp>
        <p:nvSpPr>
          <p:cNvPr id="17" name="Text 14"/>
          <p:cNvSpPr/>
          <p:nvPr/>
        </p:nvSpPr>
        <p:spPr>
          <a:xfrm>
            <a:off x="952917" y="6079331"/>
            <a:ext cx="177641" cy="328970"/>
          </a:xfrm>
          <a:prstGeom prst="rect">
            <a:avLst/>
          </a:prstGeom>
          <a:noFill/>
          <a:ln/>
        </p:spPr>
        <p:txBody>
          <a:bodyPr wrap="none" lIns="0" tIns="0" rIns="0" bIns="0" rtlCol="0" anchor="t"/>
          <a:lstStyle/>
          <a:p>
            <a:pPr algn="ctr" indent="0" marL="0">
              <a:lnSpc>
                <a:spcPts val="2550"/>
              </a:lnSpc>
              <a:buNone/>
            </a:pPr>
            <a:r>
              <a:rPr lang="en-US" sz="2550" b="1" dirty="0">
                <a:solidFill>
                  <a:srgbClr val="EEEFF5"/>
                </a:solidFill>
                <a:latin typeface="Barlow Bold" pitchFamily="34" charset="0"/>
                <a:ea typeface="Barlow Bold" pitchFamily="34" charset="-122"/>
                <a:cs typeface="Barlow Bold" pitchFamily="34" charset="-120"/>
              </a:rPr>
              <a:t>3</a:t>
            </a:r>
            <a:endParaRPr lang="en-US" sz="2550" dirty="0"/>
          </a:p>
        </p:txBody>
      </p:sp>
      <p:sp>
        <p:nvSpPr>
          <p:cNvPr id="18" name="Text 15"/>
          <p:cNvSpPr/>
          <p:nvPr/>
        </p:nvSpPr>
        <p:spPr>
          <a:xfrm>
            <a:off x="2187773" y="5983486"/>
            <a:ext cx="3263860" cy="342662"/>
          </a:xfrm>
          <a:prstGeom prst="rect">
            <a:avLst/>
          </a:prstGeom>
          <a:noFill/>
          <a:ln/>
        </p:spPr>
        <p:txBody>
          <a:bodyPr wrap="none" lIns="0" tIns="0" rIns="0" bIns="0" rtlCol="0" anchor="t"/>
          <a:lstStyle/>
          <a:p>
            <a:pPr algn="l" indent="0" marL="0">
              <a:lnSpc>
                <a:spcPts val="2650"/>
              </a:lnSpc>
              <a:buNone/>
            </a:pPr>
            <a:r>
              <a:rPr lang="en-US" sz="2150" b="1" dirty="0">
                <a:solidFill>
                  <a:srgbClr val="EEEFF5"/>
                </a:solidFill>
                <a:latin typeface="Barlow Bold" pitchFamily="34" charset="0"/>
                <a:ea typeface="Barlow Bold" pitchFamily="34" charset="-122"/>
                <a:cs typeface="Barlow Bold" pitchFamily="34" charset="-120"/>
              </a:rPr>
              <a:t>Real-Time Data Processing</a:t>
            </a:r>
            <a:endParaRPr lang="en-US" sz="2150" dirty="0"/>
          </a:p>
        </p:txBody>
      </p:sp>
      <p:sp>
        <p:nvSpPr>
          <p:cNvPr id="19" name="Text 16"/>
          <p:cNvSpPr/>
          <p:nvPr/>
        </p:nvSpPr>
        <p:spPr>
          <a:xfrm>
            <a:off x="2187773" y="6451163"/>
            <a:ext cx="6226969" cy="1000125"/>
          </a:xfrm>
          <a:prstGeom prst="rect">
            <a:avLst/>
          </a:prstGeom>
          <a:noFill/>
          <a:ln/>
        </p:spPr>
        <p:txBody>
          <a:bodyPr wrap="square" lIns="0" tIns="0" rIns="0" bIns="0" rtlCol="0" anchor="t"/>
          <a:lstStyle/>
          <a:p>
            <a:pPr algn="l" indent="0" marL="0">
              <a:lnSpc>
                <a:spcPts val="2600"/>
              </a:lnSpc>
              <a:buNone/>
            </a:pPr>
            <a:r>
              <a:rPr lang="en-US" sz="1600" dirty="0">
                <a:solidFill>
                  <a:srgbClr val="EEEFF5"/>
                </a:solidFill>
                <a:latin typeface="Montserrat" pitchFamily="34" charset="0"/>
                <a:ea typeface="Montserrat" pitchFamily="34" charset="-122"/>
                <a:cs typeface="Montserrat" pitchFamily="34" charset="-120"/>
              </a:rPr>
              <a:t>Handling incoming data streams and updating recommendations in real time for a dynamic user experience.</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2024-11-10T14:12:40Z</dcterms:created>
  <dcterms:modified xsi:type="dcterms:W3CDTF">2024-11-10T14:12:40Z</dcterms:modified>
</cp:coreProperties>
</file>